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6" r:id="rId5"/>
    <p:sldId id="301" r:id="rId6"/>
    <p:sldId id="299" r:id="rId7"/>
    <p:sldId id="300" r:id="rId8"/>
    <p:sldId id="297" r:id="rId9"/>
    <p:sldId id="298" r:id="rId10"/>
    <p:sldId id="287" r:id="rId11"/>
    <p:sldId id="293" r:id="rId12"/>
    <p:sldId id="291" r:id="rId13"/>
    <p:sldId id="295" r:id="rId14"/>
    <p:sldId id="302" r:id="rId15"/>
    <p:sldId id="294" r:id="rId16"/>
    <p:sldId id="274" r:id="rId17"/>
    <p:sldId id="289" r:id="rId18"/>
    <p:sldId id="286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ía Cagigas" initials="MC" lastIdx="1" clrIdx="0">
    <p:extLst>
      <p:ext uri="{19B8F6BF-5375-455C-9EA6-DF929625EA0E}">
        <p15:presenceInfo xmlns:p15="http://schemas.microsoft.com/office/powerpoint/2012/main" userId="db23f267f39d95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3A3"/>
    <a:srgbClr val="969696"/>
    <a:srgbClr val="000000"/>
    <a:srgbClr val="525960"/>
    <a:srgbClr val="3D4248"/>
    <a:srgbClr val="2C2C2C"/>
    <a:srgbClr val="D6D6D4"/>
    <a:srgbClr val="868781"/>
    <a:srgbClr val="62635D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4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8B780-DEA7-45DA-8462-939F2286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EF689-E7AC-4B95-AF2E-68832F990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02FAE4-DA03-45C2-9D7E-34EF152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A7CCB5-BFE9-45AD-9245-8B913642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2DC7C3-8A74-42F2-842F-64B6530A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2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B4C68-E2CC-4961-B2AD-D5B324DC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C93BF0-27F6-4DF2-81D6-8DE3651C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D346D-53CD-42AD-820E-82238C67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3EFEA-1011-4185-9D16-17834A77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89EBCA-3A1A-4A6C-A5F1-ED8FDA88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48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22CD23-7E63-497D-BB8B-FC976DD90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A6FCD4-2AE4-4689-B48F-1A6CB39B4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58496-0B22-4E2A-95A2-D6007978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13373C-0F82-4807-AE41-444023F7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21FAA-FFC6-40FE-A30D-F42749D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F9D48-A7F2-4833-B2C5-1DDC4902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86D8B-C640-498C-B73B-F88CF366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65BC98-FE00-49BF-8C27-36B5A4EE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E427D7-92AB-4965-9A82-E9D78EB3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9F4ED-CD85-4D10-B673-CBD927F6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36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EC4CE-DE34-4169-9EA1-A2BC30D5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03C506-B2A5-46D6-A7EA-9EC1B5580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561D6-85AE-4352-9A36-54DDE5F3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7CE153-38F7-4D1F-8CC2-BC3CAE19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3E9E74-37F9-4E36-8E87-F9FBEA14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01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348E-1014-4301-B692-68EB2B98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236CD-20FD-4B9B-A5FE-CB0C3B6D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32CDC-161A-4FD9-A22B-65D0A84A4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150734-1651-4F27-8BED-53D1955B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CA5169-0960-4DA3-80DD-7E18AD82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B6E1CC-970F-404C-8C07-0F4CD13E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3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636FD-DBBF-4714-8026-538FFE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4250DC-61BF-417A-A961-D2AF7773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8F01BB-CB69-45C8-85A7-8846404B0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8D8A24-02A3-430C-B38F-0FD619ECB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AB76A3-16CE-48DC-AFB7-65DF777C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8BCE33-937E-425E-BC7A-595C3E7B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055CB9-CA38-4A2F-AB6D-0846D117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56EA23-1CB2-4224-B95E-5B2E7DDA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88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7D96-8B78-4C34-A6EC-EB01353E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7AF49B-0CD7-4F72-9F87-4E8CD40C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9D3A0B-1B74-48DD-8328-3C62CE74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4B6B04-4B96-4E7B-A03F-791A548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9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6D06FD-F4B7-4C1A-85D0-C4883BB5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CC5E25-3D5A-4CFC-91D3-FCDA3A75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DE1D6C-CEAF-48AA-8967-D6F8F6F4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8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EC4F-A53F-4A24-AD48-604D60C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93D14-8F6B-43F5-AF43-D31148F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40B18E-DE08-4FE7-A8D6-D780D47A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149830-2AA5-4188-A999-25D6D8A6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41448D-A4F8-4838-BD85-AC18313E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1B716-379C-498A-8B26-0F4E504E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42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51420-3D68-47C7-BFFA-65F3237A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BB3E1C-485B-47C8-90FD-7C9C56F69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4DBD2C-96ED-4776-A8C1-804BD711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83CF3-064F-40DF-99C5-69F5770B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0A5902-7E60-42CE-9180-CBB9BC4D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F009BD-58D4-4FAC-AADC-6D8F46E4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52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797E84-163D-4A7F-BDE4-839B94E4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97DB74-EFA3-45CC-8A3F-86507012D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2EBF4-6BF0-45B8-BABC-43BC2529A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36BC-258D-4578-9870-DB44B602896D}" type="datetimeFigureOut">
              <a:rPr lang="es-ES" smtClean="0"/>
              <a:t>05/05/2021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D52CA-3E29-4B53-9561-5542622F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F38AA-F155-4DEE-BB7E-48874863E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7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7E2A3DC-FC82-40DE-83E9-45EE9CDF5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2"/>
          <a:stretch/>
        </p:blipFill>
        <p:spPr>
          <a:xfrm>
            <a:off x="10310502" y="0"/>
            <a:ext cx="1945263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258D38-E42C-488F-AAD1-0A87D0F0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65" y="0"/>
            <a:ext cx="10244667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18ACF5-287B-4C07-A6F4-5751F7B225E2}"/>
              </a:ext>
            </a:extLst>
          </p:cNvPr>
          <p:cNvSpPr/>
          <p:nvPr/>
        </p:nvSpPr>
        <p:spPr>
          <a:xfrm rot="18969186">
            <a:off x="827215" y="1192662"/>
            <a:ext cx="13662294" cy="7509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6626414" y="1857559"/>
            <a:ext cx="694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PRUEBA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TÉCNICA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CUBRO DESIGN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BC0C69-AFFF-47D6-88E4-843DF2CEBCA2}"/>
              </a:ext>
            </a:extLst>
          </p:cNvPr>
          <p:cNvSpPr txBox="1"/>
          <p:nvPr/>
        </p:nvSpPr>
        <p:spPr>
          <a:xfrm>
            <a:off x="6703054" y="4135106"/>
            <a:ext cx="533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MARÍA</a:t>
            </a:r>
          </a:p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CAGIGAS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EF800E2-B3C0-4806-8EA7-1AA4E4B9EE48}"/>
              </a:ext>
            </a:extLst>
          </p:cNvPr>
          <p:cNvSpPr txBox="1"/>
          <p:nvPr/>
        </p:nvSpPr>
        <p:spPr>
          <a:xfrm>
            <a:off x="6703054" y="5078098"/>
            <a:ext cx="533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738C136-6001-43A9-B898-13D58B9DF102}"/>
              </a:ext>
            </a:extLst>
          </p:cNvPr>
          <p:cNvSpPr/>
          <p:nvPr/>
        </p:nvSpPr>
        <p:spPr>
          <a:xfrm>
            <a:off x="9921702" y="1417792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8F6309-D6FA-4482-9052-1998F721EB8A}"/>
              </a:ext>
            </a:extLst>
          </p:cNvPr>
          <p:cNvSpPr/>
          <p:nvPr/>
        </p:nvSpPr>
        <p:spPr>
          <a:xfrm>
            <a:off x="9792102" y="1573455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5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99DC900-54F7-48C5-94D5-6F5FD431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112" r="283" b="8217"/>
          <a:stretch/>
        </p:blipFill>
        <p:spPr>
          <a:xfrm>
            <a:off x="-49008" y="0"/>
            <a:ext cx="5878347" cy="71849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54C0D1-CAA3-4D91-BCC6-A83A43F0F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112"/>
          <a:stretch/>
        </p:blipFill>
        <p:spPr>
          <a:xfrm>
            <a:off x="6445516" y="8554"/>
            <a:ext cx="5746484" cy="684944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81EDFE-4578-42E1-BF8E-76AB357A80B3}"/>
              </a:ext>
            </a:extLst>
          </p:cNvPr>
          <p:cNvSpPr txBox="1"/>
          <p:nvPr/>
        </p:nvSpPr>
        <p:spPr>
          <a:xfrm>
            <a:off x="4645214" y="3075057"/>
            <a:ext cx="6944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ANÁLISIS</a:t>
            </a:r>
          </a:p>
          <a:p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C125170-DE4F-4035-B2A8-786440DE0634}"/>
              </a:ext>
            </a:extLst>
          </p:cNvPr>
          <p:cNvSpPr/>
          <p:nvPr/>
        </p:nvSpPr>
        <p:spPr>
          <a:xfrm>
            <a:off x="7495587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229BF7C-D2CB-4610-AD44-99D0146C08D8}"/>
              </a:ext>
            </a:extLst>
          </p:cNvPr>
          <p:cNvSpPr/>
          <p:nvPr/>
        </p:nvSpPr>
        <p:spPr>
          <a:xfrm>
            <a:off x="7365987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8EE5873-9452-42A8-B6E2-75D4D2494047}"/>
              </a:ext>
            </a:extLst>
          </p:cNvPr>
          <p:cNvSpPr txBox="1"/>
          <p:nvPr/>
        </p:nvSpPr>
        <p:spPr>
          <a:xfrm>
            <a:off x="4138724" y="378294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</p:spTree>
    <p:extLst>
      <p:ext uri="{BB962C8B-B14F-4D97-AF65-F5344CB8AC3E}">
        <p14:creationId xmlns:p14="http://schemas.microsoft.com/office/powerpoint/2010/main" val="4079451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¿CUÁNDO ENTRAN EN EL SISTEMA?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5AFCFF-6517-4DEA-9C43-8E37C042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69" y="2194555"/>
            <a:ext cx="6599461" cy="41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535560" y="1064841"/>
            <a:ext cx="111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¿CUÁNTOS MESES TARDAN DE INICIO A CIERRE DE NEGOCIO?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32659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5161E1-CFAE-4F5B-87C3-A5D0BD63D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47" y="2255510"/>
            <a:ext cx="6667106" cy="41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0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¿DE DÓNDE VIENEN LOS DE FASE 5?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E7D995-46D0-4F92-B910-E1597209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3" y="2130462"/>
            <a:ext cx="4510314" cy="4194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D788657-6276-4227-806F-D125EA2FBDD8}"/>
              </a:ext>
            </a:extLst>
          </p:cNvPr>
          <p:cNvSpPr txBox="1"/>
          <p:nvPr/>
        </p:nvSpPr>
        <p:spPr>
          <a:xfrm>
            <a:off x="5180096" y="3302042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65.8%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B38635-83C7-421A-8BD5-B8C17970F5A1}"/>
              </a:ext>
            </a:extLst>
          </p:cNvPr>
          <p:cNvSpPr txBox="1"/>
          <p:nvPr/>
        </p:nvSpPr>
        <p:spPr>
          <a:xfrm>
            <a:off x="5460409" y="5103926"/>
            <a:ext cx="573958" cy="253916"/>
          </a:xfrm>
          <a:prstGeom prst="rect">
            <a:avLst/>
          </a:prstGeom>
          <a:solidFill>
            <a:srgbClr val="5259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12.2%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A3E802-1C35-4973-AD44-A7FB7A66A342}"/>
              </a:ext>
            </a:extLst>
          </p:cNvPr>
          <p:cNvSpPr txBox="1"/>
          <p:nvPr/>
        </p:nvSpPr>
        <p:spPr>
          <a:xfrm>
            <a:off x="2919658" y="2370322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Offline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sources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538AD5-94FE-4AED-AB91-E4FF40CF4A0C}"/>
              </a:ext>
            </a:extLst>
          </p:cNvPr>
          <p:cNvSpPr txBox="1"/>
          <p:nvPr/>
        </p:nvSpPr>
        <p:spPr>
          <a:xfrm>
            <a:off x="3569898" y="5872525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Organic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0EB1E9F-04B2-4C67-9DFA-9688691D742D}"/>
              </a:ext>
            </a:extLst>
          </p:cNvPr>
          <p:cNvSpPr txBox="1"/>
          <p:nvPr/>
        </p:nvSpPr>
        <p:spPr>
          <a:xfrm>
            <a:off x="6751521" y="5687859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Social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0E4AF1-EA8C-404E-8DA4-EAD42D167C2E}"/>
              </a:ext>
            </a:extLst>
          </p:cNvPr>
          <p:cNvSpPr txBox="1"/>
          <p:nvPr/>
        </p:nvSpPr>
        <p:spPr>
          <a:xfrm>
            <a:off x="7400443" y="4988510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Direct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Traffic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0B3CAF-766F-4B25-A40A-F073C452CF1F}"/>
              </a:ext>
            </a:extLst>
          </p:cNvPr>
          <p:cNvSpPr txBox="1"/>
          <p:nvPr/>
        </p:nvSpPr>
        <p:spPr>
          <a:xfrm>
            <a:off x="8622102" y="4485050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Social Media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54C35BB-F128-4AD3-ABFC-6BCEB03A0546}"/>
              </a:ext>
            </a:extLst>
          </p:cNvPr>
          <p:cNvSpPr txBox="1"/>
          <p:nvPr/>
        </p:nvSpPr>
        <p:spPr>
          <a:xfrm>
            <a:off x="8622102" y="3940719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19F5CB-7AAD-4A07-A3E9-755116B3414D}"/>
              </a:ext>
            </a:extLst>
          </p:cNvPr>
          <p:cNvSpPr txBox="1"/>
          <p:nvPr/>
        </p:nvSpPr>
        <p:spPr>
          <a:xfrm>
            <a:off x="8622102" y="3421127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Referrals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1FF9FA-CA67-42B0-BE67-8A5611C5977E}"/>
              </a:ext>
            </a:extLst>
          </p:cNvPr>
          <p:cNvSpPr txBox="1"/>
          <p:nvPr/>
        </p:nvSpPr>
        <p:spPr>
          <a:xfrm>
            <a:off x="7607321" y="4169425"/>
            <a:ext cx="8993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D1B16E-26B3-4BE6-B6D4-4647E8BA7A0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630160" y="3605793"/>
            <a:ext cx="991942" cy="6162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B84C9C2-15CB-46B9-85C2-71E061E86CD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28520" y="4566871"/>
            <a:ext cx="993582" cy="1028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3BDBD0F-763A-45CB-BB5B-0EC75DA40C9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628520" y="4125385"/>
            <a:ext cx="993582" cy="2616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4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¿DE DÓNDE VIENEN LOS DE FASE 5?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E7D995-46D0-4F92-B910-E1597209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23" y="2249689"/>
            <a:ext cx="3528425" cy="328097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20B3CAF-766F-4B25-A40A-F073C452CF1F}"/>
              </a:ext>
            </a:extLst>
          </p:cNvPr>
          <p:cNvSpPr txBox="1"/>
          <p:nvPr/>
        </p:nvSpPr>
        <p:spPr>
          <a:xfrm>
            <a:off x="5702444" y="4587531"/>
            <a:ext cx="2260438" cy="26161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tx1">
                    <a:alpha val="41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Social Media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54C35BB-F128-4AD3-ABFC-6BCEB03A0546}"/>
              </a:ext>
            </a:extLst>
          </p:cNvPr>
          <p:cNvSpPr txBox="1"/>
          <p:nvPr/>
        </p:nvSpPr>
        <p:spPr>
          <a:xfrm>
            <a:off x="5702444" y="4043200"/>
            <a:ext cx="2260438" cy="26161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alpha val="41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sz="1100" b="1" dirty="0">
                <a:solidFill>
                  <a:schemeClr val="tx1">
                    <a:alpha val="41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100" b="1" dirty="0" err="1">
                <a:solidFill>
                  <a:schemeClr val="tx1">
                    <a:alpha val="41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sz="1100" b="1" dirty="0">
              <a:solidFill>
                <a:schemeClr val="tx1">
                  <a:alpha val="41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19F5CB-7AAD-4A07-A3E9-755116B3414D}"/>
              </a:ext>
            </a:extLst>
          </p:cNvPr>
          <p:cNvSpPr txBox="1"/>
          <p:nvPr/>
        </p:nvSpPr>
        <p:spPr>
          <a:xfrm>
            <a:off x="5702444" y="3523608"/>
            <a:ext cx="2260438" cy="26161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chemeClr val="tx1">
                    <a:alpha val="41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Referrals</a:t>
            </a:r>
            <a:endParaRPr lang="es-ES" sz="1100" b="1" dirty="0">
              <a:solidFill>
                <a:schemeClr val="tx1">
                  <a:alpha val="41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1FF9FA-CA67-42B0-BE67-8A5611C5977E}"/>
              </a:ext>
            </a:extLst>
          </p:cNvPr>
          <p:cNvSpPr txBox="1"/>
          <p:nvPr/>
        </p:nvSpPr>
        <p:spPr>
          <a:xfrm>
            <a:off x="4687663" y="4271906"/>
            <a:ext cx="8993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48026D7E-81E1-4649-A17D-EE0789B7A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60" y="2042616"/>
            <a:ext cx="4512589" cy="4194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2F0F037E-E80D-47C9-ABD7-42F295FC3ED5}"/>
              </a:ext>
            </a:extLst>
          </p:cNvPr>
          <p:cNvSpPr txBox="1"/>
          <p:nvPr/>
        </p:nvSpPr>
        <p:spPr>
          <a:xfrm>
            <a:off x="7936319" y="5640049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Offline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sources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B82CDE8-C14A-496B-AA0E-EF60098EE25D}"/>
              </a:ext>
            </a:extLst>
          </p:cNvPr>
          <p:cNvSpPr txBox="1"/>
          <p:nvPr/>
        </p:nvSpPr>
        <p:spPr>
          <a:xfrm>
            <a:off x="3733782" y="2643527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Social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E93DDDA-4563-4183-8225-E893B64B7AE0}"/>
              </a:ext>
            </a:extLst>
          </p:cNvPr>
          <p:cNvSpPr txBox="1"/>
          <p:nvPr/>
        </p:nvSpPr>
        <p:spPr>
          <a:xfrm>
            <a:off x="8951801" y="4312884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Direct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Traffic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97B0130-D11F-4999-A4E0-CF8219CEAE2E}"/>
              </a:ext>
            </a:extLst>
          </p:cNvPr>
          <p:cNvSpPr txBox="1"/>
          <p:nvPr/>
        </p:nvSpPr>
        <p:spPr>
          <a:xfrm>
            <a:off x="8793784" y="4831743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4D9F8-367A-467A-97C5-60700DFD1290}"/>
              </a:ext>
            </a:extLst>
          </p:cNvPr>
          <p:cNvSpPr txBox="1"/>
          <p:nvPr/>
        </p:nvSpPr>
        <p:spPr>
          <a:xfrm>
            <a:off x="8951801" y="3890175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3AE1AA7-46FA-4F0B-B8AA-84167CC190F4}"/>
              </a:ext>
            </a:extLst>
          </p:cNvPr>
          <p:cNvSpPr txBox="1"/>
          <p:nvPr/>
        </p:nvSpPr>
        <p:spPr>
          <a:xfrm>
            <a:off x="6255302" y="3272233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75.6%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496186-BCDE-447D-AA5D-18EEADF1D815}"/>
              </a:ext>
            </a:extLst>
          </p:cNvPr>
          <p:cNvSpPr txBox="1"/>
          <p:nvPr/>
        </p:nvSpPr>
        <p:spPr>
          <a:xfrm>
            <a:off x="7362361" y="4889451"/>
            <a:ext cx="573958" cy="253916"/>
          </a:xfrm>
          <a:prstGeom prst="rect">
            <a:avLst/>
          </a:prstGeom>
          <a:solidFill>
            <a:srgbClr val="5259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11.9%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9BBC51C-6546-4DFF-8CDA-A02123DEFE14}"/>
              </a:ext>
            </a:extLst>
          </p:cNvPr>
          <p:cNvGrpSpPr/>
          <p:nvPr/>
        </p:nvGrpSpPr>
        <p:grpSpPr>
          <a:xfrm rot="19996044" flipH="1" flipV="1">
            <a:off x="4450785" y="4833908"/>
            <a:ext cx="950141" cy="820983"/>
            <a:chOff x="9624393" y="2768459"/>
            <a:chExt cx="974788" cy="1761350"/>
          </a:xfrm>
        </p:grpSpPr>
        <p:sp>
          <p:nvSpPr>
            <p:cNvPr id="33" name="Arco 21">
              <a:extLst>
                <a:ext uri="{FF2B5EF4-FFF2-40B4-BE49-F238E27FC236}">
                  <a16:creationId xmlns:a16="http://schemas.microsoft.com/office/drawing/2014/main" id="{6FB14ECE-4921-4AA2-86A0-3ACC2AC0C056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dirty="0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A9C1EF5-6F56-4D15-BCC2-E1602D8C31ED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57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¿TIENEN UN PLAN DISEÑADO?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SOLO FASE 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E4B42C-08E2-4EAC-9331-4B47C531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00" y="2144262"/>
            <a:ext cx="4194000" cy="4194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859B2E-F04A-4ECB-BF81-C47E40DFEA63}"/>
              </a:ext>
            </a:extLst>
          </p:cNvPr>
          <p:cNvSpPr txBox="1"/>
          <p:nvPr/>
        </p:nvSpPr>
        <p:spPr>
          <a:xfrm>
            <a:off x="5728736" y="3175084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52.9%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D90DAE-DB2F-4EF3-83D4-BC18534B0723}"/>
              </a:ext>
            </a:extLst>
          </p:cNvPr>
          <p:cNvSpPr txBox="1"/>
          <p:nvPr/>
        </p:nvSpPr>
        <p:spPr>
          <a:xfrm>
            <a:off x="3835562" y="2221137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Design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Plan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8D4BDC-9007-42E6-9431-CF8938BB1FC1}"/>
              </a:ext>
            </a:extLst>
          </p:cNvPr>
          <p:cNvSpPr txBox="1"/>
          <p:nvPr/>
        </p:nvSpPr>
        <p:spPr>
          <a:xfrm>
            <a:off x="5839541" y="5965599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IKEA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Planner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9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94B041-FE41-4AF2-BD83-8E28E97CA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04"/>
          <a:stretch/>
        </p:blipFill>
        <p:spPr>
          <a:xfrm>
            <a:off x="-25523" y="0"/>
            <a:ext cx="5801483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BA9349-4979-4C96-9311-D3C6C4B5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r="-97"/>
          <a:stretch/>
        </p:blipFill>
        <p:spPr>
          <a:xfrm>
            <a:off x="6096000" y="0"/>
            <a:ext cx="6147917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098175" y="310211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CONCLUSIONES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2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89891453-28CC-4982-B293-5AFB156D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b="380"/>
          <a:stretch/>
        </p:blipFill>
        <p:spPr>
          <a:xfrm>
            <a:off x="6167876" y="-31126"/>
            <a:ext cx="6024124" cy="68891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286544-2777-432E-B5C6-283B83CB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1"/>
          <a:stretch/>
        </p:blipFill>
        <p:spPr>
          <a:xfrm>
            <a:off x="-126244" y="-31125"/>
            <a:ext cx="6024124" cy="688912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653032" y="-910426"/>
            <a:ext cx="14011739" cy="9372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A2537F-7955-46A1-A6C1-918862E3913C}"/>
              </a:ext>
            </a:extLst>
          </p:cNvPr>
          <p:cNvSpPr txBox="1"/>
          <p:nvPr/>
        </p:nvSpPr>
        <p:spPr>
          <a:xfrm>
            <a:off x="1318512" y="2419250"/>
            <a:ext cx="4748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CONCLUSIONES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GENERALES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B49B94C-514E-4A3B-B734-A131AF227978}"/>
              </a:ext>
            </a:extLst>
          </p:cNvPr>
          <p:cNvSpPr txBox="1"/>
          <p:nvPr/>
        </p:nvSpPr>
        <p:spPr>
          <a:xfrm>
            <a:off x="6135094" y="1673405"/>
            <a:ext cx="192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HACER PUSH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42DCABD-4C1E-4BE6-91DB-72A4D31621B3}"/>
              </a:ext>
            </a:extLst>
          </p:cNvPr>
          <p:cNvSpPr txBox="1"/>
          <p:nvPr/>
        </p:nvSpPr>
        <p:spPr>
          <a:xfrm>
            <a:off x="8708054" y="1673405"/>
            <a:ext cx="227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REVISIÓN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AE06FF7-4030-4262-BF9E-498CD8E7FDE4}"/>
              </a:ext>
            </a:extLst>
          </p:cNvPr>
          <p:cNvSpPr txBox="1"/>
          <p:nvPr/>
        </p:nvSpPr>
        <p:spPr>
          <a:xfrm>
            <a:off x="7276192" y="3972644"/>
            <a:ext cx="2309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ENCONTRAR PATRONES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F5A2D7C-69A2-460B-894F-DEFA4A68E084}"/>
              </a:ext>
            </a:extLst>
          </p:cNvPr>
          <p:cNvSpPr txBox="1"/>
          <p:nvPr/>
        </p:nvSpPr>
        <p:spPr>
          <a:xfrm>
            <a:off x="5851883" y="2068038"/>
            <a:ext cx="2584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Por parte del equipo comercial es importante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hacer </a:t>
            </a:r>
            <a:r>
              <a:rPr lang="es-ES" sz="16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push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en los meses de enero, abril y noviembre.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2E4ACA4-FCED-49E3-86C4-B3283D8FC1B3}"/>
              </a:ext>
            </a:extLst>
          </p:cNvPr>
          <p:cNvSpPr txBox="1"/>
          <p:nvPr/>
        </p:nvSpPr>
        <p:spPr>
          <a:xfrm>
            <a:off x="8620924" y="2068038"/>
            <a:ext cx="2722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Habría que revisar por qué se pierde tanta conversión en </a:t>
            </a:r>
            <a:r>
              <a:rPr lang="es-ES" sz="16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Paid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Social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 Por ejemplo: quizá no estamos yendo al público adecuado.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FF21E38-7167-4713-AEC4-B6E867B47818}"/>
              </a:ext>
            </a:extLst>
          </p:cNvPr>
          <p:cNvSpPr txBox="1"/>
          <p:nvPr/>
        </p:nvSpPr>
        <p:spPr>
          <a:xfrm>
            <a:off x="7276192" y="4606653"/>
            <a:ext cx="2466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Sería interesante de cara a futuro encontrar más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datos y patrones 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sobre los leads que vienen de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recursos offline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D4882CE-68F0-4C85-85D3-4FE7C62C9102}"/>
              </a:ext>
            </a:extLst>
          </p:cNvPr>
          <p:cNvSpPr txBox="1"/>
          <p:nvPr/>
        </p:nvSpPr>
        <p:spPr>
          <a:xfrm>
            <a:off x="1358340" y="3775656"/>
            <a:ext cx="328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La última parte del trabajo se basa en definir los pasos a futuro y las conclusiones.</a:t>
            </a:r>
          </a:p>
        </p:txBody>
      </p:sp>
    </p:spTree>
    <p:extLst>
      <p:ext uri="{BB962C8B-B14F-4D97-AF65-F5344CB8AC3E}">
        <p14:creationId xmlns:p14="http://schemas.microsoft.com/office/powerpoint/2010/main" val="156001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E48F546-4B06-4AC2-B4D4-8A975C97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44A222-B489-48F7-A0FA-0D268B3A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0" y="0"/>
            <a:ext cx="5706762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EB5FCAF-5408-44B3-88BB-97A3479F1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6552367" y="0"/>
            <a:ext cx="5706762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769961" y="3075057"/>
            <a:ext cx="309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879635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50035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14734" y="3621631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87631" y="3477930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7099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766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42540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riángulo rectángulo 22">
            <a:extLst>
              <a:ext uri="{FF2B5EF4-FFF2-40B4-BE49-F238E27FC236}">
                <a16:creationId xmlns:a16="http://schemas.microsoft.com/office/drawing/2014/main" id="{CA9E91B3-4AA9-4BEB-A1B5-74C04656CD1F}"/>
              </a:ext>
            </a:extLst>
          </p:cNvPr>
          <p:cNvSpPr/>
          <p:nvPr/>
        </p:nvSpPr>
        <p:spPr>
          <a:xfrm flipH="1">
            <a:off x="11046992" y="5774869"/>
            <a:ext cx="1145008" cy="1083131"/>
          </a:xfrm>
          <a:prstGeom prst="rtTriangl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42C300-DEC1-4F48-B237-515AA3CA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-1" y="1"/>
            <a:ext cx="6364863" cy="68576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02D897-616C-483F-AE0B-45686B80C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5843380" y="0"/>
            <a:ext cx="6364863" cy="685766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769906" y="-1743738"/>
            <a:ext cx="15731811" cy="94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TENEMOS?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80611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NEGOCIOS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820288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CONTACTOS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98EC0A-2F5D-47EC-B066-ABE42ED8292A}"/>
              </a:ext>
            </a:extLst>
          </p:cNvPr>
          <p:cNvSpPr txBox="1"/>
          <p:nvPr/>
        </p:nvSpPr>
        <p:spPr>
          <a:xfrm>
            <a:off x="1580612" y="3237789"/>
            <a:ext cx="290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Tenemos un </a:t>
            </a:r>
            <a:r>
              <a:rPr lang="es-ES" sz="1600" b="1" dirty="0" err="1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dataset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con datos sobre los leads que ya han sido considerados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negocio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C44302-E93B-44DB-9557-E1BB4CB2E98D}"/>
              </a:ext>
            </a:extLst>
          </p:cNvPr>
          <p:cNvSpPr txBox="1"/>
          <p:nvPr/>
        </p:nvSpPr>
        <p:spPr>
          <a:xfrm>
            <a:off x="6820287" y="3170153"/>
            <a:ext cx="3807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Otro </a:t>
            </a:r>
            <a:r>
              <a:rPr lang="es-ES" sz="1600" b="1" dirty="0" err="1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dataset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con todos los contactos que se han hecho,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desde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la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primera fase 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 Lead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hasta </a:t>
            </a:r>
            <a:r>
              <a:rPr lang="es-ES" sz="1600" b="1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Closed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deal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, donde ya se ha cerrado la venta y se ha hecho el pago.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24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316E5C-C594-447C-B22D-BF24E008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1" y="0"/>
            <a:ext cx="931075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B82D74-CD40-4118-944C-061AEE89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r="-1"/>
          <a:stretch/>
        </p:blipFill>
        <p:spPr>
          <a:xfrm>
            <a:off x="5745480" y="0"/>
            <a:ext cx="651364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45214" y="3075057"/>
            <a:ext cx="6944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ANÁLISIS</a:t>
            </a:r>
          </a:p>
          <a:p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495587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365987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5293FD-FE2F-487C-AFAB-366B6A2AA058}"/>
              </a:ext>
            </a:extLst>
          </p:cNvPr>
          <p:cNvSpPr txBox="1"/>
          <p:nvPr/>
        </p:nvSpPr>
        <p:spPr>
          <a:xfrm>
            <a:off x="4138724" y="378294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</p:spTree>
    <p:extLst>
      <p:ext uri="{BB962C8B-B14F-4D97-AF65-F5344CB8AC3E}">
        <p14:creationId xmlns:p14="http://schemas.microsoft.com/office/powerpoint/2010/main" val="223387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¿CUÁNDO ENTRAN MÁS LEADS?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B0D462-2834-4CD5-81EA-D373A45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95" y="2262699"/>
            <a:ext cx="6730409" cy="41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¿DE DÓNDE SON?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4A725C-51E6-4975-8F70-2B9BC31CF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05" y="2142521"/>
            <a:ext cx="6379389" cy="41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¿CUÁNDO PIENSAN REFORMAR?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F842D6-A1B4-4DE0-8871-BE105B8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77" y="2090057"/>
            <a:ext cx="4421564" cy="4194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1CE7DA7-8110-42BF-8B99-05185A63CF56}"/>
              </a:ext>
            </a:extLst>
          </p:cNvPr>
          <p:cNvSpPr txBox="1"/>
          <p:nvPr/>
        </p:nvSpPr>
        <p:spPr>
          <a:xfrm>
            <a:off x="6431953" y="3377701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23.5%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E142A3-8F7E-4198-A1C4-A5C8E588F281}"/>
              </a:ext>
            </a:extLst>
          </p:cNvPr>
          <p:cNvSpPr txBox="1"/>
          <p:nvPr/>
        </p:nvSpPr>
        <p:spPr>
          <a:xfrm>
            <a:off x="5084544" y="3250743"/>
            <a:ext cx="573958" cy="253916"/>
          </a:xfrm>
          <a:prstGeom prst="rect">
            <a:avLst/>
          </a:prstGeom>
          <a:solidFill>
            <a:srgbClr val="5259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22.9%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889B9BB-B561-44E8-ABB3-0021EC5F80BE}"/>
              </a:ext>
            </a:extLst>
          </p:cNvPr>
          <p:cNvSpPr txBox="1"/>
          <p:nvPr/>
        </p:nvSpPr>
        <p:spPr>
          <a:xfrm>
            <a:off x="3398064" y="5780933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Lo antes posible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21CB5A-2941-40B3-A677-EF438E443C19}"/>
              </a:ext>
            </a:extLst>
          </p:cNvPr>
          <p:cNvSpPr txBox="1"/>
          <p:nvPr/>
        </p:nvSpPr>
        <p:spPr>
          <a:xfrm>
            <a:off x="2669462" y="2455440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Más adelante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9599F0F-451C-48D8-ACE3-1B6190258604}"/>
              </a:ext>
            </a:extLst>
          </p:cNvPr>
          <p:cNvSpPr txBox="1"/>
          <p:nvPr/>
        </p:nvSpPr>
        <p:spPr>
          <a:xfrm>
            <a:off x="7262100" y="2716198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 2/3 meses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DDB2F57-A322-47A6-B0DE-F01DCF42E026}"/>
              </a:ext>
            </a:extLst>
          </p:cNvPr>
          <p:cNvSpPr txBox="1"/>
          <p:nvPr/>
        </p:nvSpPr>
        <p:spPr>
          <a:xfrm>
            <a:off x="2188580" y="4720038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Próximo mes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44BBC7A-28D4-40FE-942E-26D73A2C3C4E}"/>
              </a:ext>
            </a:extLst>
          </p:cNvPr>
          <p:cNvSpPr txBox="1"/>
          <p:nvPr/>
        </p:nvSpPr>
        <p:spPr>
          <a:xfrm>
            <a:off x="7182835" y="5411601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6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A001A694-E86B-451D-8BE6-553AE647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54" y="2072425"/>
            <a:ext cx="4512589" cy="4194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¿DE DÓNDE VIENEN EN GENERAL?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A3E802-1C35-4973-AD44-A7FB7A66A342}"/>
              </a:ext>
            </a:extLst>
          </p:cNvPr>
          <p:cNvSpPr txBox="1"/>
          <p:nvPr/>
        </p:nvSpPr>
        <p:spPr>
          <a:xfrm>
            <a:off x="6632513" y="5669858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Offline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sources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0EB1E9F-04B2-4C67-9DFA-9688691D742D}"/>
              </a:ext>
            </a:extLst>
          </p:cNvPr>
          <p:cNvSpPr txBox="1"/>
          <p:nvPr/>
        </p:nvSpPr>
        <p:spPr>
          <a:xfrm>
            <a:off x="2429976" y="2673336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Social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0E4AF1-EA8C-404E-8DA4-EAD42D167C2E}"/>
              </a:ext>
            </a:extLst>
          </p:cNvPr>
          <p:cNvSpPr txBox="1"/>
          <p:nvPr/>
        </p:nvSpPr>
        <p:spPr>
          <a:xfrm>
            <a:off x="7647995" y="4342693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Direct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Traffic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54C35BB-F128-4AD3-ABFC-6BCEB03A0546}"/>
              </a:ext>
            </a:extLst>
          </p:cNvPr>
          <p:cNvSpPr txBox="1"/>
          <p:nvPr/>
        </p:nvSpPr>
        <p:spPr>
          <a:xfrm>
            <a:off x="7489978" y="4861552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19F5CB-7AAD-4A07-A3E9-755116B3414D}"/>
              </a:ext>
            </a:extLst>
          </p:cNvPr>
          <p:cNvSpPr txBox="1"/>
          <p:nvPr/>
        </p:nvSpPr>
        <p:spPr>
          <a:xfrm>
            <a:off x="7647995" y="3919984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5E276FF-076B-48F6-A55A-56AF2CB0FE48}"/>
              </a:ext>
            </a:extLst>
          </p:cNvPr>
          <p:cNvSpPr txBox="1"/>
          <p:nvPr/>
        </p:nvSpPr>
        <p:spPr>
          <a:xfrm>
            <a:off x="4951496" y="3302042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75.6%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902636F-71A6-4A54-A1BB-CA31C5E8D0A4}"/>
              </a:ext>
            </a:extLst>
          </p:cNvPr>
          <p:cNvSpPr txBox="1"/>
          <p:nvPr/>
        </p:nvSpPr>
        <p:spPr>
          <a:xfrm>
            <a:off x="6058555" y="4919260"/>
            <a:ext cx="573958" cy="253916"/>
          </a:xfrm>
          <a:prstGeom prst="rect">
            <a:avLst/>
          </a:prstGeom>
          <a:solidFill>
            <a:srgbClr val="5259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11.9%</a:t>
            </a:r>
          </a:p>
        </p:txBody>
      </p:sp>
    </p:spTree>
    <p:extLst>
      <p:ext uri="{BB962C8B-B14F-4D97-AF65-F5344CB8AC3E}">
        <p14:creationId xmlns:p14="http://schemas.microsoft.com/office/powerpoint/2010/main" val="110984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A001A694-E86B-451D-8BE6-553AE6475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54" y="2072425"/>
            <a:ext cx="4512589" cy="4194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709614" y="892401"/>
            <a:ext cx="1077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¿DE DÓNDE VIENEN EN GENERAL?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TODOS LOS CONTACTOS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A3E802-1C35-4973-AD44-A7FB7A66A342}"/>
              </a:ext>
            </a:extLst>
          </p:cNvPr>
          <p:cNvSpPr txBox="1"/>
          <p:nvPr/>
        </p:nvSpPr>
        <p:spPr>
          <a:xfrm>
            <a:off x="6632513" y="5669858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Offline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sources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0EB1E9F-04B2-4C67-9DFA-9688691D742D}"/>
              </a:ext>
            </a:extLst>
          </p:cNvPr>
          <p:cNvSpPr txBox="1"/>
          <p:nvPr/>
        </p:nvSpPr>
        <p:spPr>
          <a:xfrm>
            <a:off x="2429976" y="2673336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Social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0E4AF1-EA8C-404E-8DA4-EAD42D167C2E}"/>
              </a:ext>
            </a:extLst>
          </p:cNvPr>
          <p:cNvSpPr txBox="1"/>
          <p:nvPr/>
        </p:nvSpPr>
        <p:spPr>
          <a:xfrm>
            <a:off x="7647995" y="4342693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Direct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Traffic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54C35BB-F128-4AD3-ABFC-6BCEB03A0546}"/>
              </a:ext>
            </a:extLst>
          </p:cNvPr>
          <p:cNvSpPr txBox="1"/>
          <p:nvPr/>
        </p:nvSpPr>
        <p:spPr>
          <a:xfrm>
            <a:off x="7489978" y="4861552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Paid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19F5CB-7AAD-4A07-A3E9-755116B3414D}"/>
              </a:ext>
            </a:extLst>
          </p:cNvPr>
          <p:cNvSpPr txBox="1"/>
          <p:nvPr/>
        </p:nvSpPr>
        <p:spPr>
          <a:xfrm>
            <a:off x="7647995" y="3919984"/>
            <a:ext cx="2260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D1B16E-26B3-4BE6-B6D4-4647E8BA7A04}"/>
              </a:ext>
            </a:extLst>
          </p:cNvPr>
          <p:cNvCxnSpPr>
            <a:cxnSpLocks/>
          </p:cNvCxnSpPr>
          <p:nvPr/>
        </p:nvCxnSpPr>
        <p:spPr>
          <a:xfrm flipV="1">
            <a:off x="8624942" y="3493168"/>
            <a:ext cx="991942" cy="6162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3BDBD0F-763A-45CB-BB5B-0EC75DA40C96}"/>
              </a:ext>
            </a:extLst>
          </p:cNvPr>
          <p:cNvCxnSpPr>
            <a:cxnSpLocks/>
          </p:cNvCxnSpPr>
          <p:nvPr/>
        </p:nvCxnSpPr>
        <p:spPr>
          <a:xfrm>
            <a:off x="8631147" y="4106138"/>
            <a:ext cx="1017669" cy="93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F6BBD21-CA85-48EF-A257-8FF8B9D12C8E}"/>
              </a:ext>
            </a:extLst>
          </p:cNvPr>
          <p:cNvSpPr txBox="1"/>
          <p:nvPr/>
        </p:nvSpPr>
        <p:spPr>
          <a:xfrm>
            <a:off x="9648816" y="3968448"/>
            <a:ext cx="22604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Organic</a:t>
            </a:r>
            <a:r>
              <a:rPr lang="es-ES" sz="11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100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Search</a:t>
            </a:r>
            <a:endParaRPr lang="es-ES" sz="11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D7449-AC1A-45A3-B498-5C0ECC4005A2}"/>
              </a:ext>
            </a:extLst>
          </p:cNvPr>
          <p:cNvSpPr txBox="1"/>
          <p:nvPr/>
        </p:nvSpPr>
        <p:spPr>
          <a:xfrm>
            <a:off x="9648816" y="3270928"/>
            <a:ext cx="22604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Referrals</a:t>
            </a:r>
            <a:endParaRPr lang="es-ES" sz="11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BEA9107-2FA9-4362-BFBC-29B909248C9A}"/>
              </a:ext>
            </a:extLst>
          </p:cNvPr>
          <p:cNvCxnSpPr>
            <a:cxnSpLocks/>
          </p:cNvCxnSpPr>
          <p:nvPr/>
        </p:nvCxnSpPr>
        <p:spPr>
          <a:xfrm flipV="1">
            <a:off x="8626394" y="2933554"/>
            <a:ext cx="852886" cy="117594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BD00FB4-90C6-43DD-8953-3ED0E0596BF0}"/>
              </a:ext>
            </a:extLst>
          </p:cNvPr>
          <p:cNvSpPr txBox="1"/>
          <p:nvPr/>
        </p:nvSpPr>
        <p:spPr>
          <a:xfrm>
            <a:off x="9648816" y="2700474"/>
            <a:ext cx="226043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05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Social Media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4FCB60-1D45-4AE6-8384-71F6E4B0DB4A}"/>
              </a:ext>
            </a:extLst>
          </p:cNvPr>
          <p:cNvSpPr txBox="1"/>
          <p:nvPr/>
        </p:nvSpPr>
        <p:spPr>
          <a:xfrm>
            <a:off x="4951496" y="3302042"/>
            <a:ext cx="573958" cy="253916"/>
          </a:xfrm>
          <a:prstGeom prst="rect">
            <a:avLst/>
          </a:prstGeom>
          <a:solidFill>
            <a:srgbClr val="3D424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75.6%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2F855F-F206-48BC-9C2B-FB00247AEED7}"/>
              </a:ext>
            </a:extLst>
          </p:cNvPr>
          <p:cNvSpPr txBox="1"/>
          <p:nvPr/>
        </p:nvSpPr>
        <p:spPr>
          <a:xfrm>
            <a:off x="6058555" y="4919260"/>
            <a:ext cx="573958" cy="253916"/>
          </a:xfrm>
          <a:prstGeom prst="rect">
            <a:avLst/>
          </a:prstGeom>
          <a:solidFill>
            <a:srgbClr val="5259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11.9%</a:t>
            </a:r>
          </a:p>
        </p:txBody>
      </p:sp>
    </p:spTree>
    <p:extLst>
      <p:ext uri="{BB962C8B-B14F-4D97-AF65-F5344CB8AC3E}">
        <p14:creationId xmlns:p14="http://schemas.microsoft.com/office/powerpoint/2010/main" val="2609669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358</Words>
  <Application>Microsoft Office PowerPoint</Application>
  <PresentationFormat>Panorámica</PresentationFormat>
  <Paragraphs>95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Segoe UI Black</vt:lpstr>
      <vt:lpstr>Segoe UI Light</vt:lpstr>
      <vt:lpstr>Segoe UI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Cagigas</dc:creator>
  <cp:lastModifiedBy>María Cagigas</cp:lastModifiedBy>
  <cp:revision>50</cp:revision>
  <dcterms:created xsi:type="dcterms:W3CDTF">2021-03-15T14:40:05Z</dcterms:created>
  <dcterms:modified xsi:type="dcterms:W3CDTF">2021-05-05T18:23:01Z</dcterms:modified>
</cp:coreProperties>
</file>